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87" r:id="rId2"/>
    <p:sldId id="271" r:id="rId3"/>
    <p:sldId id="288" r:id="rId4"/>
    <p:sldId id="305" r:id="rId5"/>
    <p:sldId id="292" r:id="rId6"/>
    <p:sldId id="295" r:id="rId7"/>
    <p:sldId id="290" r:id="rId8"/>
    <p:sldId id="303" r:id="rId9"/>
    <p:sldId id="334" r:id="rId10"/>
    <p:sldId id="335" r:id="rId11"/>
    <p:sldId id="336" r:id="rId12"/>
    <p:sldId id="337" r:id="rId13"/>
    <p:sldId id="294" r:id="rId14"/>
    <p:sldId id="329" r:id="rId15"/>
    <p:sldId id="331" r:id="rId16"/>
    <p:sldId id="311" r:id="rId17"/>
    <p:sldId id="257" r:id="rId18"/>
    <p:sldId id="258" r:id="rId19"/>
    <p:sldId id="309" r:id="rId20"/>
    <p:sldId id="310" r:id="rId21"/>
    <p:sldId id="338" r:id="rId22"/>
    <p:sldId id="313" r:id="rId23"/>
    <p:sldId id="298" r:id="rId24"/>
    <p:sldId id="306" r:id="rId25"/>
    <p:sldId id="307" r:id="rId26"/>
    <p:sldId id="291" r:id="rId27"/>
    <p:sldId id="299" r:id="rId28"/>
    <p:sldId id="321" r:id="rId29"/>
    <p:sldId id="322" r:id="rId30"/>
    <p:sldId id="32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1E37"/>
    <a:srgbClr val="6C6CC5"/>
    <a:srgbClr val="4545C5"/>
    <a:srgbClr val="1B3656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9" autoAdjust="0"/>
    <p:restoredTop sz="96146" autoAdjust="0"/>
  </p:normalViewPr>
  <p:slideViewPr>
    <p:cSldViewPr snapToGrid="0" snapToObjects="1">
      <p:cViewPr varScale="1">
        <p:scale>
          <a:sx n="91" d="100"/>
          <a:sy n="91" d="100"/>
        </p:scale>
        <p:origin x="72" y="504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2024/7/24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1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08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5254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69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9A5F7-8168-080E-47FC-38962E47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1D46A-6B76-788F-7808-42857DAE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5F6AE-578C-5E96-7F13-A0126D59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C683-47AA-4639-ACBE-70AE5C409946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5161A-D3DF-AA0A-1C1B-DE74EC42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261EB8-2E64-D8E8-3066-8E918F09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8CF4-CFAB-42A6-AEC0-DBB05F49D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23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image" Target="../media/image20.png"/><Relationship Id="rId3" Type="http://schemas.openxmlformats.org/officeDocument/2006/relationships/image" Target="../media/image55.wmf"/><Relationship Id="rId7" Type="http://schemas.openxmlformats.org/officeDocument/2006/relationships/oleObject" Target="../embeddings/oleObject27.bin"/><Relationship Id="rId12" Type="http://schemas.openxmlformats.org/officeDocument/2006/relationships/hyperlink" Target="https://celestrak.org/SpaceData/" TargetMode="External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wmf"/><Relationship Id="rId10" Type="http://schemas.openxmlformats.org/officeDocument/2006/relationships/image" Target="../media/image59.wmf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hyperlink" Target="https://www.satview.org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://www.satflare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0.svg"/><Relationship Id="rId2" Type="http://schemas.openxmlformats.org/officeDocument/2006/relationships/oleObject" Target="../embeddings/oleObject1.bin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7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9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7.wmf"/><Relationship Id="rId3" Type="http://schemas.openxmlformats.org/officeDocument/2006/relationships/image" Target="../media/image23.png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21.svg"/><Relationship Id="rId2" Type="http://schemas.openxmlformats.org/officeDocument/2006/relationships/image" Target="../media/image2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oleObject" Target="../embeddings/oleObject15.bin"/><Relationship Id="rId5" Type="http://schemas.openxmlformats.org/officeDocument/2006/relationships/image" Target="../media/image24.wmf"/><Relationship Id="rId15" Type="http://schemas.openxmlformats.org/officeDocument/2006/relationships/image" Target="../media/image28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2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 </a:t>
              </a:r>
              <a:r>
                <a:rPr lang="zh-CN" altLang="en-US" sz="32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大气阻力摄动，大气密度模型，陨落预报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本团组学位论文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5.4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E03570-DBD9-98CA-965E-ED9F136C77E5}"/>
              </a:ext>
            </a:extLst>
          </p:cNvPr>
          <p:cNvSpPr/>
          <p:nvPr/>
        </p:nvSpPr>
        <p:spPr>
          <a:xfrm>
            <a:off x="7470345" y="6317328"/>
            <a:ext cx="4509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合作贡献：汪宏波 </a:t>
            </a:r>
            <a:r>
              <a:rPr lang="en-GB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whb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pmo@ustc.edu.cn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45C979-D93E-DEB1-0649-6A4F6678B84D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F96468C2-1378-00C5-28C3-C118F59D3F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169" y="1905065"/>
            <a:ext cx="6107100" cy="45803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E92033C-59D2-BAB4-F1BB-1D1EF9B25243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随地方时的周日效应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F6CED4-C649-4C9B-56A6-7C132F9D0CFD}"/>
              </a:ext>
            </a:extLst>
          </p:cNvPr>
          <p:cNvSpPr txBox="1"/>
          <p:nvPr/>
        </p:nvSpPr>
        <p:spPr>
          <a:xfrm>
            <a:off x="8865763" y="3565076"/>
            <a:ext cx="2702741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峰值不在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谷值不在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 h</a:t>
            </a: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2C712476-CE92-59CF-A207-705C88965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4E3BB48D-325F-D0BA-4270-7D7C3BD7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48" y="2036293"/>
            <a:ext cx="5854968" cy="3996934"/>
          </a:xfrm>
          <a:prstGeom prst="rect">
            <a:avLst/>
          </a:prstGeo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3A40BB17-368B-D969-4797-0BADAF19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757" y="1718215"/>
            <a:ext cx="3231823" cy="2316545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F43C5C8F-EBFF-BA47-C00B-CA584D4A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757" y="4117353"/>
            <a:ext cx="3231823" cy="23165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6992F63-48D6-86CA-65A1-5A9B066183E3}"/>
              </a:ext>
            </a:extLst>
          </p:cNvPr>
          <p:cNvSpPr txBox="1"/>
          <p:nvPr/>
        </p:nvSpPr>
        <p:spPr>
          <a:xfrm>
            <a:off x="10483258" y="2715622"/>
            <a:ext cx="1465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北纬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1592FE-9AAD-1980-D1AB-D851D9F075E6}"/>
              </a:ext>
            </a:extLst>
          </p:cNvPr>
          <p:cNvSpPr txBox="1"/>
          <p:nvPr/>
        </p:nvSpPr>
        <p:spPr>
          <a:xfrm>
            <a:off x="10501673" y="4930193"/>
            <a:ext cx="1465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南纬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2E5BAD-A8F6-5ED1-C37D-0EFE4ED66ED7}"/>
              </a:ext>
            </a:extLst>
          </p:cNvPr>
          <p:cNvSpPr txBox="1"/>
          <p:nvPr/>
        </p:nvSpPr>
        <p:spPr>
          <a:xfrm>
            <a:off x="2827904" y="6189403"/>
            <a:ext cx="2702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夏至日密度与纬度分布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E1B832-CA42-17EE-5BFB-EC86DFEB6895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冬夏半球季节变化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（日下点驱动）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5F46AE9B-AD8F-5C02-F7D5-A6879EF65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3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表, 折线图, 直方图&#10;&#10;描述已自动生成">
            <a:extLst>
              <a:ext uri="{FF2B5EF4-FFF2-40B4-BE49-F238E27FC236}">
                <a16:creationId xmlns:a16="http://schemas.microsoft.com/office/drawing/2014/main" id="{DD70DACB-17FF-BD10-839D-02BBB2D6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44" y="1916338"/>
            <a:ext cx="4669856" cy="4513190"/>
          </a:xfrm>
          <a:prstGeom prst="rect">
            <a:avLst/>
          </a:prstGeom>
        </p:spPr>
      </p:pic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C72D053A-2C1A-DA68-FB75-66BF5AB8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12" y="1916338"/>
            <a:ext cx="4881178" cy="35474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90ADE5-7E24-8286-3681-F9B583F90C09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半年、周年变化</a:t>
            </a: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4664A5C4-0E83-02CB-F8FD-3AA13463C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A71592B-70AF-AFAF-9490-6AFD530770A1}"/>
              </a:ext>
            </a:extLst>
          </p:cNvPr>
          <p:cNvSpPr txBox="1"/>
          <p:nvPr/>
        </p:nvSpPr>
        <p:spPr>
          <a:xfrm>
            <a:off x="5840237" y="5548143"/>
            <a:ext cx="6307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GRACE-A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高精度实测大气密度反演得到的半年变化</a:t>
            </a:r>
          </a:p>
          <a:p>
            <a:pPr algn="ctr" fontAlgn="auto">
              <a:spcAft>
                <a:spcPts val="0"/>
              </a:spcAft>
            </a:pPr>
            <a:endParaRPr lang="zh-CN" altLang="en-US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半年变化的观测特征已被模型刻画，但物理机制不明</a:t>
            </a:r>
          </a:p>
        </p:txBody>
      </p:sp>
    </p:spTree>
    <p:extLst>
      <p:ext uri="{BB962C8B-B14F-4D97-AF65-F5344CB8AC3E}">
        <p14:creationId xmlns:p14="http://schemas.microsoft.com/office/powerpoint/2010/main" val="269790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104" y="1011574"/>
            <a:ext cx="11376025" cy="5496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标准大气密度模型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只考虑高度、地方时的总体轮廓，不刻画细节）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可用于摄动分析解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（考虑模型误差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，可以采用诸多近似）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CBA919D-062C-D59A-086F-221695129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048533"/>
              </p:ext>
            </p:extLst>
          </p:nvPr>
        </p:nvGraphicFramePr>
        <p:xfrm>
          <a:off x="3370999" y="2524408"/>
          <a:ext cx="5221559" cy="72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587960" imgH="219600" progId="Equation.AxMath">
                  <p:embed/>
                </p:oleObj>
              </mc:Choice>
              <mc:Fallback>
                <p:oleObj name="AxMath" r:id="rId2" imgW="1587960" imgH="21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70999" y="2524408"/>
                        <a:ext cx="5221559" cy="72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E9B8A49-E4D8-5734-F9CF-A4C010A8AF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439879"/>
              </p:ext>
            </p:extLst>
          </p:nvPr>
        </p:nvGraphicFramePr>
        <p:xfrm>
          <a:off x="8915591" y="3286798"/>
          <a:ext cx="1123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61600" imgH="346680" progId="Equation.AxMath">
                  <p:embed/>
                </p:oleObj>
              </mc:Choice>
              <mc:Fallback>
                <p:oleObj name="AxMath" r:id="rId4" imgW="56160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15591" y="3286798"/>
                        <a:ext cx="11239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B473B44-C429-69FE-F180-CB649652CD46}"/>
              </a:ext>
            </a:extLst>
          </p:cNvPr>
          <p:cNvSpPr txBox="1"/>
          <p:nvPr/>
        </p:nvSpPr>
        <p:spPr>
          <a:xfrm>
            <a:off x="3630617" y="3765133"/>
            <a:ext cx="13556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参考点平均大气密度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（查表）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87B1C3-E14E-6089-3531-B23540552396}"/>
              </a:ext>
            </a:extLst>
          </p:cNvPr>
          <p:cNvSpPr txBox="1"/>
          <p:nvPr/>
        </p:nvSpPr>
        <p:spPr>
          <a:xfrm>
            <a:off x="4686621" y="4934671"/>
            <a:ext cx="1990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密度变化范围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64FB76A-D9B9-3823-970F-59B98D5ACE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74315"/>
              </p:ext>
            </p:extLst>
          </p:nvPr>
        </p:nvGraphicFramePr>
        <p:xfrm>
          <a:off x="5110636" y="5331060"/>
          <a:ext cx="1155701" cy="803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807480" imgH="562680" progId="Equation.AxMath">
                  <p:embed/>
                </p:oleObj>
              </mc:Choice>
              <mc:Fallback>
                <p:oleObj name="AxMath" r:id="rId6" imgW="807480" imgH="562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10636" y="5331060"/>
                        <a:ext cx="1155701" cy="803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F8F4277-6FEE-5DFB-942F-FF86C592C748}"/>
              </a:ext>
            </a:extLst>
          </p:cNvPr>
          <p:cNvSpPr txBox="1"/>
          <p:nvPr/>
        </p:nvSpPr>
        <p:spPr>
          <a:xfrm>
            <a:off x="7446816" y="3353775"/>
            <a:ext cx="1809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大气标高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（可查表）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B2E7F2-23CB-903E-9001-83596B4576A3}"/>
              </a:ext>
            </a:extLst>
          </p:cNvPr>
          <p:cNvSpPr txBox="1"/>
          <p:nvPr/>
        </p:nvSpPr>
        <p:spPr>
          <a:xfrm>
            <a:off x="6119284" y="3888245"/>
            <a:ext cx="1809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周日峰方向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太阳赤经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+~30°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E7F4E1B-53BA-C11E-3E44-B0B785E6F461}"/>
              </a:ext>
            </a:extLst>
          </p:cNvPr>
          <p:cNvCxnSpPr>
            <a:cxnSpLocks/>
          </p:cNvCxnSpPr>
          <p:nvPr/>
        </p:nvCxnSpPr>
        <p:spPr>
          <a:xfrm flipV="1">
            <a:off x="4346867" y="3155043"/>
            <a:ext cx="0" cy="53023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B4CCD72-B281-F751-9646-077F59020258}"/>
              </a:ext>
            </a:extLst>
          </p:cNvPr>
          <p:cNvCxnSpPr>
            <a:cxnSpLocks/>
          </p:cNvCxnSpPr>
          <p:nvPr/>
        </p:nvCxnSpPr>
        <p:spPr>
          <a:xfrm flipV="1">
            <a:off x="5688487" y="3140977"/>
            <a:ext cx="0" cy="174602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53B8795-A995-681A-C510-3505A55E6ED1}"/>
              </a:ext>
            </a:extLst>
          </p:cNvPr>
          <p:cNvCxnSpPr>
            <a:cxnSpLocks/>
          </p:cNvCxnSpPr>
          <p:nvPr/>
        </p:nvCxnSpPr>
        <p:spPr>
          <a:xfrm flipV="1">
            <a:off x="6955156" y="3201210"/>
            <a:ext cx="0" cy="67591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DBB2B69-4EA3-285B-F7A9-F7AD5081DF33}"/>
              </a:ext>
            </a:extLst>
          </p:cNvPr>
          <p:cNvCxnSpPr>
            <a:cxnSpLocks/>
          </p:cNvCxnSpPr>
          <p:nvPr/>
        </p:nvCxnSpPr>
        <p:spPr>
          <a:xfrm flipV="1">
            <a:off x="8349241" y="2963281"/>
            <a:ext cx="0" cy="34659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D06511F-2133-812A-1C9B-C20C6BF3B216}"/>
              </a:ext>
            </a:extLst>
          </p:cNvPr>
          <p:cNvSpPr txBox="1"/>
          <p:nvPr/>
        </p:nvSpPr>
        <p:spPr>
          <a:xfrm>
            <a:off x="5731906" y="4474086"/>
            <a:ext cx="25146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主要来源：紫外辐射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（周日变化）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1E764F3-2C19-942E-2A27-4AC044C30723}"/>
              </a:ext>
            </a:extLst>
          </p:cNvPr>
          <p:cNvSpPr txBox="1"/>
          <p:nvPr/>
        </p:nvSpPr>
        <p:spPr>
          <a:xfrm>
            <a:off x="7136107" y="1823946"/>
            <a:ext cx="18099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高度（核心参数）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841E80D-CC09-D27F-DD83-00304AB17DF0}"/>
              </a:ext>
            </a:extLst>
          </p:cNvPr>
          <p:cNvCxnSpPr>
            <a:cxnSpLocks/>
          </p:cNvCxnSpPr>
          <p:nvPr/>
        </p:nvCxnSpPr>
        <p:spPr>
          <a:xfrm>
            <a:off x="8041086" y="2162500"/>
            <a:ext cx="1" cy="361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6C43D1E-78CE-5B7A-E46F-0C6D22854FD3}"/>
              </a:ext>
            </a:extLst>
          </p:cNvPr>
          <p:cNvSpPr txBox="1"/>
          <p:nvPr/>
        </p:nvSpPr>
        <p:spPr>
          <a:xfrm>
            <a:off x="7999449" y="4000464"/>
            <a:ext cx="3022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改变一定密度所需变化的高度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C393AA4D-BEDD-C488-97B1-B8A3F1C4DE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2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太阳活动的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年基本周期、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短周期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9AE2629-8FC6-DF94-DEA3-736ACB7D4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32" y="3453019"/>
            <a:ext cx="4654769" cy="300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图表, 散点图&#10;&#10;描述已自动生成">
            <a:extLst>
              <a:ext uri="{FF2B5EF4-FFF2-40B4-BE49-F238E27FC236}">
                <a16:creationId xmlns:a16="http://schemas.microsoft.com/office/drawing/2014/main" id="{BACBC911-894A-7529-C642-AF094640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258" y="4565600"/>
            <a:ext cx="3927099" cy="177155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C446CA0-613F-DD32-63BC-55645866AAA8}"/>
              </a:ext>
            </a:extLst>
          </p:cNvPr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8" name="图片 7" descr="图表, 直方图&#10;&#10;描述已自动生成">
            <a:extLst>
              <a:ext uri="{FF2B5EF4-FFF2-40B4-BE49-F238E27FC236}">
                <a16:creationId xmlns:a16="http://schemas.microsoft.com/office/drawing/2014/main" id="{87AB6EE4-ED00-C797-5C77-87D17EC5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872" y="1659489"/>
            <a:ext cx="3763044" cy="28150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344965-F439-7C58-8525-D3E24D1F398B}"/>
              </a:ext>
            </a:extLst>
          </p:cNvPr>
          <p:cNvSpPr txBox="1"/>
          <p:nvPr/>
        </p:nvSpPr>
        <p:spPr>
          <a:xfrm>
            <a:off x="7367073" y="6373352"/>
            <a:ext cx="4518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大气密度与太阳极紫外辐射水平的关系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10" descr="紧张的脸轮廓 纯色填充">
            <a:extLst>
              <a:ext uri="{FF2B5EF4-FFF2-40B4-BE49-F238E27FC236}">
                <a16:creationId xmlns:a16="http://schemas.microsoft.com/office/drawing/2014/main" id="{345D603A-4C9C-B5B3-4AAB-D43556DE5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1E00A1F-FE81-3DE9-38D1-593BE4C4319D}"/>
              </a:ext>
            </a:extLst>
          </p:cNvPr>
          <p:cNvSpPr/>
          <p:nvPr/>
        </p:nvSpPr>
        <p:spPr>
          <a:xfrm>
            <a:off x="407987" y="1751196"/>
            <a:ext cx="7146270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当发生太阳耀斑、日冕物质抛射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等空间天气事件时，大量高能带电粒子进入地球热层大气和磁层，引起中性大气分子电离、</a:t>
            </a:r>
            <a:r>
              <a:rPr lang="zh-CN" altLang="en-US" sz="2000" b="1" dirty="0">
                <a:solidFill>
                  <a:srgbClr val="061E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焦耳加热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升温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气体浓度变化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（低层大气的重分子上涌）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0590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太阳活动的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年基本周期、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短周期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9FA39EBA-825F-6441-3AA7-3C586E86C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297" y="2221992"/>
            <a:ext cx="9567406" cy="386613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3392EF8-3747-BF6F-D85E-68BC5C064F07}"/>
              </a:ext>
            </a:extLst>
          </p:cNvPr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A7D89BB4-7AD4-47C2-10C7-9CED6FE6C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16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65A232-3DB5-42E0-70C6-7FCCBF5D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525" y="3330169"/>
            <a:ext cx="5253067" cy="3258864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22203C8-22D0-3525-5ED2-50B1095997A8}"/>
              </a:ext>
            </a:extLst>
          </p:cNvPr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EE3E2F-DD8B-E1A3-DFEE-E6A9325ECBFE}"/>
              </a:ext>
            </a:extLst>
          </p:cNvPr>
          <p:cNvSpPr/>
          <p:nvPr/>
        </p:nvSpPr>
        <p:spPr>
          <a:xfrm>
            <a:off x="407988" y="3602766"/>
            <a:ext cx="5942478" cy="2986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磁暴对高层大气的作用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高能粒子进入大气层后，对大气分子有焦耳加热效应，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温度升高</a:t>
            </a: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高能粒子引起大气分子的再电离，低层大气分子上涌，引起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成分变化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更短期和剧烈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67711D-8955-1698-F920-92E0BCAF7214}"/>
              </a:ext>
            </a:extLst>
          </p:cNvPr>
          <p:cNvSpPr/>
          <p:nvPr/>
        </p:nvSpPr>
        <p:spPr>
          <a:xfrm>
            <a:off x="407988" y="1052513"/>
            <a:ext cx="7981004" cy="3340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太阳活动驱动地磁爆发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磁暴的产生机制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太阳风中的高能粒子从地球两极（磁极）进入大气层</a:t>
            </a: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在地磁场的作用下，形成赤道环电流，产生一个新磁场，叠加在地球磁场上，造成地磁场的扰动。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10" descr="紧张的脸轮廓 纯色填充">
            <a:extLst>
              <a:ext uri="{FF2B5EF4-FFF2-40B4-BE49-F238E27FC236}">
                <a16:creationId xmlns:a16="http://schemas.microsoft.com/office/drawing/2014/main" id="{E3FAC9E0-46A0-6F84-2C25-356615F58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04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5838-D9CF-EAD1-78B5-AB315E5F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8" y="1708937"/>
            <a:ext cx="728133" cy="481542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孤立型磁暴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E26DFC-3640-7E6F-B79D-ADB3D2B35424}"/>
              </a:ext>
            </a:extLst>
          </p:cNvPr>
          <p:cNvSpPr txBox="1"/>
          <p:nvPr/>
        </p:nvSpPr>
        <p:spPr>
          <a:xfrm>
            <a:off x="7141634" y="367774"/>
            <a:ext cx="5008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太阳爆发发出的高能粒子作用于地球磁层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行星际磁场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IMF z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方向分量，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附近，变为南向（负值）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BE0857-100C-9501-250B-9FCBC8ADEEFD}"/>
              </a:ext>
            </a:extLst>
          </p:cNvPr>
          <p:cNvSpPr txBox="1"/>
          <p:nvPr/>
        </p:nvSpPr>
        <p:spPr>
          <a:xfrm>
            <a:off x="7141634" y="1359482"/>
            <a:ext cx="32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1-min SYM-H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1-hour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Dst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指数，赤道环电流强度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860E61-E7A7-8825-4BF1-0C1A832A6C9E}"/>
              </a:ext>
            </a:extLst>
          </p:cNvPr>
          <p:cNvSpPr txBox="1"/>
          <p:nvPr/>
        </p:nvSpPr>
        <p:spPr>
          <a:xfrm>
            <a:off x="7141634" y="2517352"/>
            <a:ext cx="4831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北半球高纬度（极圈附近）地磁场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Polar Cap North 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E8F384-C683-BFA5-074C-21532B6225BC}"/>
              </a:ext>
            </a:extLst>
          </p:cNvPr>
          <p:cNvSpPr txBox="1"/>
          <p:nvPr/>
        </p:nvSpPr>
        <p:spPr>
          <a:xfrm>
            <a:off x="7141635" y="3429000"/>
            <a:ext cx="281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全球磁场扰动等级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3-hours ap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ED175-6460-8CEE-B645-18DEB4A2CA2D}"/>
              </a:ext>
            </a:extLst>
          </p:cNvPr>
          <p:cNvSpPr txBox="1"/>
          <p:nvPr/>
        </p:nvSpPr>
        <p:spPr>
          <a:xfrm>
            <a:off x="7141634" y="4500768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CHAMP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测量的日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夜半球平均大气密度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绝对增幅 ≈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70 (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单位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，相对增幅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360%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E871F5-E959-127B-4912-C506E760784E}"/>
              </a:ext>
            </a:extLst>
          </p:cNvPr>
          <p:cNvSpPr txBox="1"/>
          <p:nvPr/>
        </p:nvSpPr>
        <p:spPr>
          <a:xfrm>
            <a:off x="7175500" y="5572536"/>
            <a:ext cx="3898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GRACE-A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测量的日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夜半球平均大气密度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绝对增幅 ≈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 (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单位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，相对增幅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350%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F1CACD-73CE-55CC-F0A0-38FBA18D4CAC}"/>
              </a:ext>
            </a:extLst>
          </p:cNvPr>
          <p:cNvSpPr txBox="1"/>
          <p:nvPr/>
        </p:nvSpPr>
        <p:spPr>
          <a:xfrm>
            <a:off x="348591" y="460848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1~2 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963247-AF31-53B9-55FC-91B913A8A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57" y="0"/>
            <a:ext cx="5715000" cy="6858000"/>
          </a:xfrm>
          <a:prstGeom prst="rect">
            <a:avLst/>
          </a:prstGeom>
        </p:spPr>
      </p:pic>
      <p:pic>
        <p:nvPicPr>
          <p:cNvPr id="3" name="图形 2" descr="眩晕的脸轮廓 纯色填充">
            <a:extLst>
              <a:ext uri="{FF2B5EF4-FFF2-40B4-BE49-F238E27FC236}">
                <a16:creationId xmlns:a16="http://schemas.microsoft.com/office/drawing/2014/main" id="{562B9714-137C-5345-AB28-9C8C2658D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4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5838-D9CF-EAD1-78B5-AB315E5F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6" y="1454560"/>
            <a:ext cx="728133" cy="481542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多次爆发磁暴</a:t>
            </a:r>
            <a:b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E26DFC-3640-7E6F-B79D-ADB3D2B35424}"/>
              </a:ext>
            </a:extLst>
          </p:cNvPr>
          <p:cNvSpPr txBox="1"/>
          <p:nvPr/>
        </p:nvSpPr>
        <p:spPr>
          <a:xfrm>
            <a:off x="7141631" y="389314"/>
            <a:ext cx="5050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太阳爆发发出的高能粒子作用于地球磁层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行星际磁场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IMF z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方向分量，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附近，变为南向（负值）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BE0857-100C-9501-250B-9FCBC8ADEEFD}"/>
              </a:ext>
            </a:extLst>
          </p:cNvPr>
          <p:cNvSpPr txBox="1"/>
          <p:nvPr/>
        </p:nvSpPr>
        <p:spPr>
          <a:xfrm>
            <a:off x="7141634" y="1359482"/>
            <a:ext cx="32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1-min SYM-H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1-hour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Dst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指数，赤道环电流强度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860E61-E7A7-8825-4BF1-0C1A832A6C9E}"/>
              </a:ext>
            </a:extLst>
          </p:cNvPr>
          <p:cNvSpPr txBox="1"/>
          <p:nvPr/>
        </p:nvSpPr>
        <p:spPr>
          <a:xfrm>
            <a:off x="7141634" y="2517352"/>
            <a:ext cx="4831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北半球高纬度（极圈附近）地磁场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Polar Cap North 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E8F384-C683-BFA5-074C-21532B6225BC}"/>
              </a:ext>
            </a:extLst>
          </p:cNvPr>
          <p:cNvSpPr txBox="1"/>
          <p:nvPr/>
        </p:nvSpPr>
        <p:spPr>
          <a:xfrm>
            <a:off x="7141635" y="3429000"/>
            <a:ext cx="281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全球磁场扰动等级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3-hours ap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ED175-6460-8CEE-B645-18DEB4A2CA2D}"/>
              </a:ext>
            </a:extLst>
          </p:cNvPr>
          <p:cNvSpPr txBox="1"/>
          <p:nvPr/>
        </p:nvSpPr>
        <p:spPr>
          <a:xfrm>
            <a:off x="7141633" y="4407557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CHAMP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测量的日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夜半球平均大气密度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绝对增幅 ≈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40 (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单位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，相对增幅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250%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E871F5-E959-127B-4912-C506E760784E}"/>
              </a:ext>
            </a:extLst>
          </p:cNvPr>
          <p:cNvSpPr txBox="1"/>
          <p:nvPr/>
        </p:nvSpPr>
        <p:spPr>
          <a:xfrm>
            <a:off x="7141633" y="5470004"/>
            <a:ext cx="3865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GRACE-A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测量的日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夜半球平均大气密度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绝对增幅 ≈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 (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单位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，相对增幅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330%</a:t>
            </a:r>
          </a:p>
          <a:p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次爆发，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个密度峰值，一一对应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86C277-9AF5-5FAB-4F86-CA0CDD965041}"/>
              </a:ext>
            </a:extLst>
          </p:cNvPr>
          <p:cNvSpPr txBox="1"/>
          <p:nvPr/>
        </p:nvSpPr>
        <p:spPr>
          <a:xfrm>
            <a:off x="508089" y="4608489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6B9012-1C51-260A-007F-FBF1D63FA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2" y="0"/>
            <a:ext cx="5715000" cy="6858000"/>
          </a:xfrm>
          <a:prstGeom prst="rect">
            <a:avLst/>
          </a:prstGeom>
        </p:spPr>
      </p:pic>
      <p:pic>
        <p:nvPicPr>
          <p:cNvPr id="5" name="图形 4" descr="眩晕的脸轮廓 纯色填充">
            <a:extLst>
              <a:ext uri="{FF2B5EF4-FFF2-40B4-BE49-F238E27FC236}">
                <a16:creationId xmlns:a16="http://schemas.microsoft.com/office/drawing/2014/main" id="{14D62F35-8D20-6048-DFA5-4B9B8354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9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7549A7-B3A4-EB95-C9EE-021E42907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3" y="1715067"/>
            <a:ext cx="526542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A09F80-34A0-13DA-85B9-7C2756C55173}"/>
              </a:ext>
            </a:extLst>
          </p:cNvPr>
          <p:cNvSpPr txBox="1"/>
          <p:nvPr/>
        </p:nvSpPr>
        <p:spPr>
          <a:xfrm>
            <a:off x="1012372" y="6325102"/>
            <a:ext cx="46166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磁暴中不同高度大气密度的涨落（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2005-04-05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9D16EF-3226-ABD0-CC78-BB0D23A0D2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919" y="1715067"/>
            <a:ext cx="5759673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D0DC7BC-6077-2391-882F-19DAA24B929B}"/>
              </a:ext>
            </a:extLst>
          </p:cNvPr>
          <p:cNvSpPr txBox="1"/>
          <p:nvPr/>
        </p:nvSpPr>
        <p:spPr>
          <a:xfrm>
            <a:off x="7453526" y="6325102"/>
            <a:ext cx="4163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磁暴中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昼夜密度涨落变化（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2005-08-24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B47695C-1697-2631-C098-06770A275C64}"/>
              </a:ext>
            </a:extLst>
          </p:cNvPr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217576-DF21-59DC-39CC-468F6B6918DF}"/>
              </a:ext>
            </a:extLst>
          </p:cNvPr>
          <p:cNvSpPr/>
          <p:nvPr/>
        </p:nvSpPr>
        <p:spPr>
          <a:xfrm>
            <a:off x="407987" y="1052513"/>
            <a:ext cx="977624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太阳活动驱动地磁爆发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03443E31-C866-0CCC-9C1A-0FE9FA00A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24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07022" y="2240182"/>
            <a:ext cx="4510854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大气阻力摄动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高层大气密度模型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陨落预报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E653F0-479C-E5EC-E695-4566389FE218}"/>
              </a:ext>
            </a:extLst>
          </p:cNvPr>
          <p:cNvSpPr txBox="1"/>
          <p:nvPr/>
        </p:nvSpPr>
        <p:spPr>
          <a:xfrm>
            <a:off x="-18415" y="5883681"/>
            <a:ext cx="8016425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2005-04-05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Ap=132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的地磁爆发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GRACE-A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观测到密度从两极开始扰动，用波动方式传播到赤道和另一个半球</a:t>
            </a:r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BA419BF4-972E-D2CD-AF92-E261558B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41" y="1827197"/>
            <a:ext cx="6084726" cy="405648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840D5F2C-116A-9D26-4A80-45E078F3641C}"/>
              </a:ext>
            </a:extLst>
          </p:cNvPr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1FEB38-AEF2-F07E-8188-F4D43062479B}"/>
              </a:ext>
            </a:extLst>
          </p:cNvPr>
          <p:cNvSpPr/>
          <p:nvPr/>
        </p:nvSpPr>
        <p:spPr>
          <a:xfrm>
            <a:off x="407988" y="1052513"/>
            <a:ext cx="798100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太阳活动驱动地磁爆发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形 11" descr="眩晕的脸轮廓 纯色填充">
            <a:extLst>
              <a:ext uri="{FF2B5EF4-FFF2-40B4-BE49-F238E27FC236}">
                <a16:creationId xmlns:a16="http://schemas.microsoft.com/office/drawing/2014/main" id="{F9674788-BE13-8499-19F3-FF81D10B3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69EB18-B1C9-86F6-3BC6-212C8473A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939" y="1816229"/>
            <a:ext cx="4334276" cy="360084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934BC46-FB12-939C-58C7-A719C256C1CC}"/>
              </a:ext>
            </a:extLst>
          </p:cNvPr>
          <p:cNvSpPr txBox="1"/>
          <p:nvPr/>
        </p:nvSpPr>
        <p:spPr>
          <a:xfrm>
            <a:off x="8244857" y="5434983"/>
            <a:ext cx="2920992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纬度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度以上，滞后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纬度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度以下，滞后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</p:txBody>
      </p:sp>
    </p:spTree>
    <p:extLst>
      <p:ext uri="{BB962C8B-B14F-4D97-AF65-F5344CB8AC3E}">
        <p14:creationId xmlns:p14="http://schemas.microsoft.com/office/powerpoint/2010/main" val="969044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B9660B79-70A5-DFB9-B0E0-77375F8AE4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478" y="1790567"/>
            <a:ext cx="7274947" cy="48499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98B50D-8392-12B9-A994-703C802693E4}"/>
              </a:ext>
            </a:extLst>
          </p:cNvPr>
          <p:cNvSpPr/>
          <p:nvPr/>
        </p:nvSpPr>
        <p:spPr>
          <a:xfrm>
            <a:off x="407987" y="1052513"/>
            <a:ext cx="1123593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其它大气密度分布特异性：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午夜赤道区域密度异常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B9968B2A-3A69-2831-0DF0-A72B86615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形用户界面&#10;&#10;低可信度描述已自动生成">
            <a:extLst>
              <a:ext uri="{FF2B5EF4-FFF2-40B4-BE49-F238E27FC236}">
                <a16:creationId xmlns:a16="http://schemas.microsoft.com/office/drawing/2014/main" id="{0CCA8452-A8F5-C06B-B31A-BFD33408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04" y="2931648"/>
            <a:ext cx="10674746" cy="342597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AAAAE2F-E1AA-0292-DE18-30904671390F}"/>
              </a:ext>
            </a:extLst>
          </p:cNvPr>
          <p:cNvSpPr/>
          <p:nvPr/>
        </p:nvSpPr>
        <p:spPr>
          <a:xfrm>
            <a:off x="407987" y="1052513"/>
            <a:ext cx="11376025" cy="1803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物理大气密度模型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（精度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1%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考虑整个大气层的扩散平衡、电离层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热层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低层大气耦合、焦耳加热、分子电离、环流运输等复杂物理过程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机制明确，方便进行整个大气层物理图景分析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计算耗时，不便于应用</a:t>
            </a:r>
          </a:p>
        </p:txBody>
      </p:sp>
      <p:pic>
        <p:nvPicPr>
          <p:cNvPr id="7" name="图形 6" descr="眩晕的脸轮廓 纯色填充">
            <a:extLst>
              <a:ext uri="{FF2B5EF4-FFF2-40B4-BE49-F238E27FC236}">
                <a16:creationId xmlns:a16="http://schemas.microsoft.com/office/drawing/2014/main" id="{D0ACBCEF-45FB-3290-39C7-EF15B1C19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8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FA71F83-B242-2976-E00B-9D8682E9FA1A}"/>
              </a:ext>
            </a:extLst>
          </p:cNvPr>
          <p:cNvGrpSpPr/>
          <p:nvPr/>
        </p:nvGrpSpPr>
        <p:grpSpPr>
          <a:xfrm>
            <a:off x="8310359" y="2305228"/>
            <a:ext cx="3196925" cy="1311451"/>
            <a:chOff x="7480091" y="2117549"/>
            <a:chExt cx="3196925" cy="131145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363CF8-37B8-31BA-C65F-EBDB469F931A}"/>
                </a:ext>
              </a:extLst>
            </p:cNvPr>
            <p:cNvSpPr txBox="1"/>
            <p:nvPr/>
          </p:nvSpPr>
          <p:spPr>
            <a:xfrm>
              <a:off x="7480091" y="2117549"/>
              <a:ext cx="3196925" cy="1261884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极紫外辐射</a:t>
              </a:r>
              <a:endPara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（太阳自转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天；太阳活动周期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年）</a:t>
              </a:r>
              <a:endPara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与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10.7cm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射电辐射相关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81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天平均值（</a:t>
              </a: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个周期）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3CDCBC57-6EE1-7E41-5EBF-F05004CA6A2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3835842"/>
                </p:ext>
              </p:extLst>
            </p:nvPr>
          </p:nvGraphicFramePr>
          <p:xfrm>
            <a:off x="10130916" y="2716290"/>
            <a:ext cx="5461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" imgW="272520" imgH="190440" progId="Equation.AxMath">
                    <p:embed/>
                  </p:oleObj>
                </mc:Choice>
                <mc:Fallback>
                  <p:oleObj name="AxMath" r:id="rId2" imgW="272520" imgH="1904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0130916" y="2716290"/>
                          <a:ext cx="5461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93313CB7-71ED-F4F6-FE0D-8B55DF1F5A5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7641525"/>
                </p:ext>
              </p:extLst>
            </p:nvPr>
          </p:nvGraphicFramePr>
          <p:xfrm>
            <a:off x="10010266" y="3048000"/>
            <a:ext cx="3937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96200" imgH="190440" progId="Equation.AxMath">
                    <p:embed/>
                  </p:oleObj>
                </mc:Choice>
                <mc:Fallback>
                  <p:oleObj name="AxMath" r:id="rId4" imgW="196200" imgH="190440" progId="Equation.AxMath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3CDCBC57-6EE1-7E41-5EBF-F05004CA6A2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010266" y="3048000"/>
                          <a:ext cx="3937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6D1837B5-93B2-62EE-54FB-78F0158A9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92" y="5832702"/>
            <a:ext cx="5656396" cy="743656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19A174D6-7F25-6E63-9912-9F2C3099D161}"/>
              </a:ext>
            </a:extLst>
          </p:cNvPr>
          <p:cNvGrpSpPr/>
          <p:nvPr/>
        </p:nvGrpSpPr>
        <p:grpSpPr>
          <a:xfrm>
            <a:off x="739054" y="4682116"/>
            <a:ext cx="5220217" cy="1075353"/>
            <a:chOff x="6093777" y="3897532"/>
            <a:chExt cx="5220217" cy="107535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E62D365-FDF1-50D5-4612-C1C478E5B2E4}"/>
                </a:ext>
              </a:extLst>
            </p:cNvPr>
            <p:cNvSpPr txBox="1"/>
            <p:nvPr/>
          </p:nvSpPr>
          <p:spPr>
            <a:xfrm>
              <a:off x="6093777" y="3897532"/>
              <a:ext cx="5220217" cy="1046440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地磁活动指数</a:t>
              </a:r>
              <a:endPara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three-hourly planetary geomagnetic index</a:t>
              </a:r>
            </a:p>
            <a:p>
              <a:pPr marL="285750" indent="-285750" fontAlgn="auto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three-hourly planetary amplitude index</a:t>
              </a:r>
              <a:endPara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9BAA5E9-535E-B9CB-09F6-88E1225685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6717084"/>
                </p:ext>
              </p:extLst>
            </p:nvPr>
          </p:nvGraphicFramePr>
          <p:xfrm>
            <a:off x="10891707" y="4284767"/>
            <a:ext cx="36512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182160" imgH="190440" progId="Equation.AxMath">
                    <p:embed/>
                  </p:oleObj>
                </mc:Choice>
                <mc:Fallback>
                  <p:oleObj name="AxMath" r:id="rId7" imgW="182160" imgH="1904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891707" y="4284767"/>
                          <a:ext cx="36512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D7EDE079-9A7F-8983-046D-7A18C544CA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3943966"/>
                </p:ext>
              </p:extLst>
            </p:nvPr>
          </p:nvGraphicFramePr>
          <p:xfrm>
            <a:off x="10622887" y="4591885"/>
            <a:ext cx="3333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9" imgW="167040" imgH="190440" progId="Equation.AxMath">
                    <p:embed/>
                  </p:oleObj>
                </mc:Choice>
                <mc:Fallback>
                  <p:oleObj name="AxMath" r:id="rId9" imgW="167040" imgH="1904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622887" y="4591885"/>
                          <a:ext cx="3333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105FEB38-38E8-C0FD-2A9F-DF9A87A2E8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7065" y="4004265"/>
            <a:ext cx="5355436" cy="228286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F8713CE-20F1-9266-88D0-E31C13D459D3}"/>
              </a:ext>
            </a:extLst>
          </p:cNvPr>
          <p:cNvSpPr txBox="1"/>
          <p:nvPr/>
        </p:nvSpPr>
        <p:spPr>
          <a:xfrm>
            <a:off x="7535386" y="6258986"/>
            <a:ext cx="4217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celestrak.org/</a:t>
            </a:r>
            <a:r>
              <a:rPr lang="en-GB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SpaceData</a:t>
            </a:r>
            <a:endParaRPr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7A7840-2A36-70CC-DBFD-A7AF24C80170}"/>
              </a:ext>
            </a:extLst>
          </p:cNvPr>
          <p:cNvSpPr txBox="1"/>
          <p:nvPr/>
        </p:nvSpPr>
        <p:spPr>
          <a:xfrm>
            <a:off x="7187611" y="1197475"/>
            <a:ext cx="491337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通常建模：卫星数据反演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参数拟合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~15%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（内符合）</a:t>
            </a:r>
            <a:endParaRPr lang="zh-CN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CB6D73-1389-0336-A318-238197F5F538}"/>
              </a:ext>
            </a:extLst>
          </p:cNvPr>
          <p:cNvSpPr/>
          <p:nvPr/>
        </p:nvSpPr>
        <p:spPr>
          <a:xfrm>
            <a:off x="407987" y="1052513"/>
            <a:ext cx="1137602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经验大气密度模型   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（没有普遍最优）</a:t>
            </a:r>
          </a:p>
          <a:p>
            <a:pPr lvl="1">
              <a:spcBef>
                <a:spcPts val="600"/>
              </a:spcBef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基于长期资料统计，刻画整体轮廓，平均静态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太阳地磁扰动</a:t>
            </a:r>
          </a:p>
          <a:p>
            <a:pPr lvl="1">
              <a:spcBef>
                <a:spcPts val="600"/>
              </a:spcBef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模型简单，计算高效，方便嵌入工程软件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Jacchia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最早的三维大气密度模型，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1965, 1970, 1971, 1977, 1981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CIRA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COSPAR International Reference Atmosphere, CIRA 72 ≈ J71;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JB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GB" altLang="zh-CN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Jacchia</a:t>
            </a: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-Bowman 2008 (based on CIRA72)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参数延后发布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MSIS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Mass Spectrometer and Incoherent Scatter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DTM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GB" altLang="zh-CN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Thermospheric</a:t>
            </a: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Density Model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主要基于卫星阻力反演的大气密度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GOST 2004 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俄罗斯大气密度模型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PMO-2000 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中国，紫台，具有动态修正的潜力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810E6D65-82E5-49A1-06CA-0327D87D5A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表, 直方图&#10;&#10;描述已自动生成">
            <a:extLst>
              <a:ext uri="{FF2B5EF4-FFF2-40B4-BE49-F238E27FC236}">
                <a16:creationId xmlns:a16="http://schemas.microsoft.com/office/drawing/2014/main" id="{65372495-3CDF-D05D-DE1E-B3056F13ED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4482"/>
          <a:stretch/>
        </p:blipFill>
        <p:spPr>
          <a:xfrm>
            <a:off x="-14170" y="3187106"/>
            <a:ext cx="4313567" cy="16231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8D1CAE-B1C3-6958-AFFC-AA9A4F7C41F0}"/>
              </a:ext>
            </a:extLst>
          </p:cNvPr>
          <p:cNvGrpSpPr/>
          <p:nvPr/>
        </p:nvGrpSpPr>
        <p:grpSpPr>
          <a:xfrm>
            <a:off x="4257782" y="711200"/>
            <a:ext cx="7862661" cy="6006601"/>
            <a:chOff x="4242539" y="711200"/>
            <a:chExt cx="7862661" cy="6006601"/>
          </a:xfrm>
        </p:grpSpPr>
        <p:pic>
          <p:nvPicPr>
            <p:cNvPr id="12" name="图片 11" descr="图示, 示意图&#10;&#10;描述已自动生成">
              <a:extLst>
                <a:ext uri="{FF2B5EF4-FFF2-40B4-BE49-F238E27FC236}">
                  <a16:creationId xmlns:a16="http://schemas.microsoft.com/office/drawing/2014/main" id="{F1B6D413-E033-1A5A-2412-D20F4F6C0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2539" y="711200"/>
              <a:ext cx="7772400" cy="5668047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C1B7D0B-C4C6-3DF6-5879-E5F98F0983DC}"/>
                </a:ext>
              </a:extLst>
            </p:cNvPr>
            <p:cNvSpPr/>
            <p:nvPr/>
          </p:nvSpPr>
          <p:spPr>
            <a:xfrm>
              <a:off x="9034805" y="3097763"/>
              <a:ext cx="746449" cy="29018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1B3F1B1-19E0-541D-5B07-D5F0AE72159B}"/>
                </a:ext>
              </a:extLst>
            </p:cNvPr>
            <p:cNvSpPr txBox="1"/>
            <p:nvPr/>
          </p:nvSpPr>
          <p:spPr>
            <a:xfrm>
              <a:off x="8745556" y="5999584"/>
              <a:ext cx="15055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NRLMSISE</a:t>
              </a:r>
              <a:r>
                <a:rPr kumimoji="1"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  <a:endPara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56F535E-FBBD-9BF1-70A0-26C001AF18E6}"/>
                </a:ext>
              </a:extLst>
            </p:cNvPr>
            <p:cNvSpPr/>
            <p:nvPr/>
          </p:nvSpPr>
          <p:spPr>
            <a:xfrm>
              <a:off x="8176389" y="3097763"/>
              <a:ext cx="494522" cy="32814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093D638-34EA-560C-E9CD-35D37F83E914}"/>
                </a:ext>
              </a:extLst>
            </p:cNvPr>
            <p:cNvSpPr txBox="1"/>
            <p:nvPr/>
          </p:nvSpPr>
          <p:spPr>
            <a:xfrm>
              <a:off x="7871904" y="6379247"/>
              <a:ext cx="1101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DTM</a:t>
              </a:r>
              <a:r>
                <a:rPr kumimoji="1"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2020</a:t>
              </a:r>
              <a:endPara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32BEE95-BBFA-D992-CC0D-19608D4A155A}"/>
                </a:ext>
              </a:extLst>
            </p:cNvPr>
            <p:cNvSpPr txBox="1"/>
            <p:nvPr/>
          </p:nvSpPr>
          <p:spPr>
            <a:xfrm>
              <a:off x="8853566" y="6365215"/>
              <a:ext cx="3251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FF0000"/>
                  </a:solidFill>
                </a:rPr>
                <a:t>最新版模型，中国已无法公开获取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B9E7D0-16DA-8F97-DD9A-71F792EB08EE}"/>
                </a:ext>
              </a:extLst>
            </p:cNvPr>
            <p:cNvSpPr txBox="1"/>
            <p:nvPr/>
          </p:nvSpPr>
          <p:spPr>
            <a:xfrm>
              <a:off x="8014571" y="5164145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DTM</a:t>
              </a:r>
              <a:r>
                <a:rPr kumimoji="1" lang="zh-CN" altLang="en-US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2000</a:t>
              </a:r>
              <a:endParaRPr kumimoji="1"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9333F73-858D-2421-386A-58CB37AAEFC1}"/>
                </a:ext>
              </a:extLst>
            </p:cNvPr>
            <p:cNvSpPr txBox="1"/>
            <p:nvPr/>
          </p:nvSpPr>
          <p:spPr>
            <a:xfrm>
              <a:off x="8037317" y="5827670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DTM</a:t>
              </a:r>
              <a:r>
                <a:rPr kumimoji="1" lang="zh-CN" altLang="en-US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2009</a:t>
              </a:r>
              <a:endParaRPr kumimoji="1"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F28DD9C-E68D-E320-51B2-DED1D2F70DB0}"/>
                </a:ext>
              </a:extLst>
            </p:cNvPr>
            <p:cNvSpPr/>
            <p:nvPr/>
          </p:nvSpPr>
          <p:spPr>
            <a:xfrm>
              <a:off x="6635098" y="3282362"/>
              <a:ext cx="494522" cy="3055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C531E04-722A-A07D-4A4D-9B7D75DF203D}"/>
                </a:ext>
              </a:extLst>
            </p:cNvPr>
            <p:cNvSpPr txBox="1"/>
            <p:nvPr/>
          </p:nvSpPr>
          <p:spPr>
            <a:xfrm>
              <a:off x="6574422" y="5568697"/>
              <a:ext cx="61587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USA</a:t>
              </a:r>
            </a:p>
            <a:p>
              <a:endParaRPr kumimoji="1"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JB2006</a:t>
              </a:r>
              <a:endParaRPr kumimoji="1"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9660E26-47D7-D29D-B5F3-0480D6189441}"/>
                </a:ext>
              </a:extLst>
            </p:cNvPr>
            <p:cNvSpPr txBox="1"/>
            <p:nvPr/>
          </p:nvSpPr>
          <p:spPr>
            <a:xfrm>
              <a:off x="4509458" y="769710"/>
              <a:ext cx="10134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FF0000"/>
                  </a:solidFill>
                </a:rPr>
                <a:t>卫星</a:t>
              </a:r>
              <a:r>
                <a:rPr kumimoji="1" lang="en-US" altLang="zh-CN" sz="1200" dirty="0">
                  <a:solidFill>
                    <a:srgbClr val="FF0000"/>
                  </a:solidFill>
                </a:rPr>
                <a:t>/</a:t>
              </a:r>
              <a:r>
                <a:rPr kumimoji="1" lang="zh-CN" altLang="en-US" sz="1200" dirty="0">
                  <a:solidFill>
                    <a:srgbClr val="FF0000"/>
                  </a:solidFill>
                </a:rPr>
                <a:t>火箭体</a:t>
              </a:r>
              <a:endParaRPr kumimoji="1" lang="en-US" altLang="zh-CN" sz="1200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zh-CN" altLang="en-US" sz="1200" dirty="0">
                  <a:solidFill>
                    <a:srgbClr val="FF0000"/>
                  </a:solidFill>
                </a:rPr>
                <a:t>阻力资料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7BD9402-53D3-FAB6-6455-3BDAF066F1BD}"/>
                </a:ext>
              </a:extLst>
            </p:cNvPr>
            <p:cNvSpPr txBox="1"/>
            <p:nvPr/>
          </p:nvSpPr>
          <p:spPr>
            <a:xfrm>
              <a:off x="9143100" y="1040031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FF0000"/>
                  </a:solidFill>
                </a:rPr>
                <a:t>成分温度资料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D6EB383-3084-9721-1429-F5E81A12A51B}"/>
                </a:ext>
              </a:extLst>
            </p:cNvPr>
            <p:cNvSpPr txBox="1"/>
            <p:nvPr/>
          </p:nvSpPr>
          <p:spPr>
            <a:xfrm>
              <a:off x="10599167" y="131703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FF0000"/>
                  </a:solidFill>
                </a:rPr>
                <a:t>大气整体循环模型</a:t>
              </a:r>
            </a:p>
          </p:txBody>
        </p:sp>
      </p:grpSp>
      <p:pic>
        <p:nvPicPr>
          <p:cNvPr id="19" name="图形 18" descr="眩晕的脸轮廓 纯色填充">
            <a:extLst>
              <a:ext uri="{FF2B5EF4-FFF2-40B4-BE49-F238E27FC236}">
                <a16:creationId xmlns:a16="http://schemas.microsoft.com/office/drawing/2014/main" id="{AB5C20A5-F47F-8682-B201-DC0F027D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46AF500-D557-341D-FDE1-FFDE0BCD7329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经验大气密度模型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4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9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陨落（再入）预报：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中长期预报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（轨道寿命）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短期预报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（陨落时刻、落点）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影响陨落预报精度的主要因素：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轨道精度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大气模型精度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空间环境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卫星姿态（面质比等）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7EAF8B2-9F39-21CB-CED5-6AED13F17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1026" name="Picture 2" descr="天宫一号为啥没留在太空作为未来空间站的舱室？或有个原因很无奈">
            <a:extLst>
              <a:ext uri="{FF2B5EF4-FFF2-40B4-BE49-F238E27FC236}">
                <a16:creationId xmlns:a16="http://schemas.microsoft.com/office/drawing/2014/main" id="{3284ED59-856B-2F5C-7827-3BBA73AF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267" y="1895911"/>
            <a:ext cx="6150659" cy="358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726760-93CA-3381-94EE-4DA2EC217538}"/>
              </a:ext>
            </a:extLst>
          </p:cNvPr>
          <p:cNvSpPr txBox="1"/>
          <p:nvPr/>
        </p:nvSpPr>
        <p:spPr>
          <a:xfrm>
            <a:off x="8169504" y="5681545"/>
            <a:ext cx="2702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 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120km</a:t>
            </a:r>
          </a:p>
        </p:txBody>
      </p:sp>
    </p:spTree>
    <p:extLst>
      <p:ext uri="{BB962C8B-B14F-4D97-AF65-F5344CB8AC3E}">
        <p14:creationId xmlns:p14="http://schemas.microsoft.com/office/powerpoint/2010/main" val="294849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155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轨道寿命预报（中长期）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依托轨道特性为主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偏心率激发（高轨）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半长径周期振荡（低轨）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大气阻力为辅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F05C92-9FB4-7B23-23DB-3F4BF5B88259}"/>
              </a:ext>
            </a:extLst>
          </p:cNvPr>
          <p:cNvSpPr txBox="1"/>
          <p:nvPr/>
        </p:nvSpPr>
        <p:spPr>
          <a:xfrm>
            <a:off x="4147803" y="1788028"/>
            <a:ext cx="3891948" cy="784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Post-Mission Disposal (PMD) 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-year rule</a:t>
            </a:r>
            <a:endParaRPr lang="zh-CN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8BF18DA-09D6-90AE-1927-F297F643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57" y="3226668"/>
            <a:ext cx="3797261" cy="302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DE51225-D19A-D7A1-A60C-A3A435F25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707" y="6294476"/>
            <a:ext cx="61494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最大偏心率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最低近地点高度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vs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初始升交点经度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发射时间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2" descr="Fig03">
            <a:extLst>
              <a:ext uri="{FF2B5EF4-FFF2-40B4-BE49-F238E27FC236}">
                <a16:creationId xmlns:a16="http://schemas.microsoft.com/office/drawing/2014/main" id="{00A4AA39-BD61-00DA-045A-C3A1C751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92" y="689021"/>
            <a:ext cx="3797260" cy="55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443F521F-0A00-284B-EA0B-787F85FA2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657" y="6048255"/>
            <a:ext cx="31273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IGSO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偏心率长期演化结果（日月共振激发）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5F607644-547A-B2EF-8053-DF6D32897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6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临期预报（陨落时刻、落点）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61AE4D-B908-EF6F-BC8A-B06036495169}"/>
              </a:ext>
            </a:extLst>
          </p:cNvPr>
          <p:cNvSpPr txBox="1"/>
          <p:nvPr/>
        </p:nvSpPr>
        <p:spPr>
          <a:xfrm>
            <a:off x="7095768" y="1318643"/>
            <a:ext cx="4217829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www.space-track.org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www.satview.org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www.satflare.com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ESA - Tiangong-1 reentry">
            <a:extLst>
              <a:ext uri="{FF2B5EF4-FFF2-40B4-BE49-F238E27FC236}">
                <a16:creationId xmlns:a16="http://schemas.microsoft.com/office/drawing/2014/main" id="{7ABC8BA1-BE00-1A8C-9532-65DA7D0B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5" y="2273492"/>
            <a:ext cx="5624009" cy="385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234B79-BF54-BDE7-1EBE-C29A9F41F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884" y="3001997"/>
            <a:ext cx="6095999" cy="2776024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0F2A48A4-4C6D-7F53-9F31-34C5540FB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24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表&#10;&#10;描述已自动生成">
            <a:extLst>
              <a:ext uri="{FF2B5EF4-FFF2-40B4-BE49-F238E27FC236}">
                <a16:creationId xmlns:a16="http://schemas.microsoft.com/office/drawing/2014/main" id="{F092B8B4-57F0-5E59-2F48-1CD1E669C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960" y="2776317"/>
            <a:ext cx="4742400" cy="362907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0959095" cy="265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地磁对卫星轨道的影响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磁暴期间轨道预报误差比磁静期间高一个量级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现有模型对磁暴中的大气密度有所刻画，但整体量级和变化细节描述仍然存在显著不足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22F1B7F3-B57E-DDBF-5B6E-455F4AC572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64" y="2776316"/>
            <a:ext cx="4742400" cy="3629073"/>
          </a:xfrm>
          <a:prstGeom prst="rect">
            <a:avLst/>
          </a:prstGeom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3CE7328B-EA27-7FE8-ECBB-CB9768430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D20C6F7-1C96-058A-91F7-1F9E8A869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187" y="6341190"/>
            <a:ext cx="4627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天地磁扰动很小，后发生磁暴，逐步恢复</a:t>
            </a:r>
            <a:endParaRPr lang="en-GB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58B7D69-93DF-72E6-4A8E-BD7F84ECF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9088" y="5692748"/>
            <a:ext cx="18850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地磁平静或扰动很小的情况下</a:t>
            </a:r>
            <a:endParaRPr lang="en-GB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19D1DA5-D691-0457-D5DC-BFCFA69E6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2780" y="2875680"/>
            <a:ext cx="18850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与假设无磁暴的轨道差异</a:t>
            </a:r>
            <a:endParaRPr lang="en-GB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0404118-C5EA-A978-C7BA-CBC8BC164BEB}"/>
              </a:ext>
            </a:extLst>
          </p:cNvPr>
          <p:cNvCxnSpPr>
            <a:cxnSpLocks/>
          </p:cNvCxnSpPr>
          <p:nvPr/>
        </p:nvCxnSpPr>
        <p:spPr>
          <a:xfrm flipH="1" flipV="1">
            <a:off x="3061982" y="5850157"/>
            <a:ext cx="2172748" cy="108906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E5B5461-1590-B47D-CB90-411FE0F89A2D}"/>
              </a:ext>
            </a:extLst>
          </p:cNvPr>
          <p:cNvCxnSpPr>
            <a:cxnSpLocks/>
          </p:cNvCxnSpPr>
          <p:nvPr/>
        </p:nvCxnSpPr>
        <p:spPr>
          <a:xfrm flipH="1">
            <a:off x="4379491" y="3150771"/>
            <a:ext cx="855239" cy="9952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">
            <a:extLst>
              <a:ext uri="{FF2B5EF4-FFF2-40B4-BE49-F238E27FC236}">
                <a16:creationId xmlns:a16="http://schemas.microsoft.com/office/drawing/2014/main" id="{750123AC-29E6-08BD-E60A-DE4700659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9088" y="3867023"/>
            <a:ext cx="18137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在大气模型中考虑磁暴影响</a:t>
            </a:r>
            <a:endParaRPr lang="en-GB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12F9B6F-C49C-A6CB-9B7C-B55B3D78412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479766" y="4159411"/>
            <a:ext cx="689322" cy="16635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F3D283B9-F586-32FE-9A03-B0670BCDE312}"/>
              </a:ext>
            </a:extLst>
          </p:cNvPr>
          <p:cNvSpPr/>
          <p:nvPr/>
        </p:nvSpPr>
        <p:spPr>
          <a:xfrm>
            <a:off x="8254956" y="3008439"/>
            <a:ext cx="943657" cy="4837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3B2E89E-1BB2-1A10-8FEE-81710C585E8E}"/>
              </a:ext>
            </a:extLst>
          </p:cNvPr>
          <p:cNvCxnSpPr>
            <a:cxnSpLocks/>
          </p:cNvCxnSpPr>
          <p:nvPr/>
        </p:nvCxnSpPr>
        <p:spPr>
          <a:xfrm>
            <a:off x="6936984" y="3127370"/>
            <a:ext cx="3956060" cy="4680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98788F6-B4B6-7C24-ED32-CF28F71DE925}"/>
              </a:ext>
            </a:extLst>
          </p:cNvPr>
          <p:cNvCxnSpPr>
            <a:cxnSpLocks/>
          </p:cNvCxnSpPr>
          <p:nvPr/>
        </p:nvCxnSpPr>
        <p:spPr>
          <a:xfrm>
            <a:off x="6936984" y="4219250"/>
            <a:ext cx="4111317" cy="39903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B591345-7009-0B5B-1DCB-B003439CCE95}"/>
              </a:ext>
            </a:extLst>
          </p:cNvPr>
          <p:cNvCxnSpPr>
            <a:cxnSpLocks/>
          </p:cNvCxnSpPr>
          <p:nvPr/>
        </p:nvCxnSpPr>
        <p:spPr>
          <a:xfrm flipV="1">
            <a:off x="6936984" y="5850157"/>
            <a:ext cx="2296983" cy="13497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45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14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地磁对卫星轨道的影响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磁暴发生后，卫星近地点高度短期极速下降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09F152DF-583A-C6A8-F80C-C3F99598A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558" y="2145766"/>
            <a:ext cx="8234373" cy="36597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30C5FD-AFCC-C8CE-B7D2-521D84813EB7}"/>
              </a:ext>
            </a:extLst>
          </p:cNvPr>
          <p:cNvSpPr txBox="1"/>
          <p:nvPr/>
        </p:nvSpPr>
        <p:spPr>
          <a:xfrm>
            <a:off x="5658740" y="5788040"/>
            <a:ext cx="3704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GRACE-A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476km</a:t>
            </a:r>
          </a:p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磁暴前，每天下降约</a:t>
            </a:r>
            <a:r>
              <a:rPr kumimoji="1"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10m</a:t>
            </a:r>
          </a:p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磁暴后，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天急剧下降了</a:t>
            </a:r>
            <a:r>
              <a:rPr kumimoji="1"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E5D500-2214-81E0-6B70-880D2D110F68}"/>
              </a:ext>
            </a:extLst>
          </p:cNvPr>
          <p:cNvSpPr txBox="1"/>
          <p:nvPr/>
        </p:nvSpPr>
        <p:spPr>
          <a:xfrm>
            <a:off x="9111311" y="3447067"/>
            <a:ext cx="3094659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极速下降的开始时间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滞后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于磁暴峰值时刻，因为大气密度抬升相对于磁暴能量注入有所延迟，轨道变化需要累积几圈才能凸显</a:t>
            </a:r>
            <a:endParaRPr lang="zh-CN" altLang="en-US" sz="1600" dirty="0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B8A1C454-2E51-8E6F-6BAA-42ADE5DF5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E05AE2D-C0A1-AA28-E964-821527A9BB60}"/>
              </a:ext>
            </a:extLst>
          </p:cNvPr>
          <p:cNvSpPr txBox="1"/>
          <p:nvPr/>
        </p:nvSpPr>
        <p:spPr>
          <a:xfrm>
            <a:off x="1397215" y="5524372"/>
            <a:ext cx="3704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CHAMP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358km</a:t>
            </a:r>
          </a:p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磁暴前，每天下降约</a:t>
            </a:r>
            <a:r>
              <a:rPr kumimoji="1"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</a:p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磁暴后，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天急剧下降了</a:t>
            </a:r>
            <a:r>
              <a:rPr kumimoji="1"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44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31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大气阻力作用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简单动量交换：单位时间 ∆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相对速度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的气体分子撞击到卫星截面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 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作用加速度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阻力系数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面质比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大气运动角速度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大气密度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9B34064-98DF-61B4-6E66-8669DC8FD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510091"/>
              </p:ext>
            </p:extLst>
          </p:nvPr>
        </p:nvGraphicFramePr>
        <p:xfrm>
          <a:off x="3254375" y="3006725"/>
          <a:ext cx="2765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82760" imgH="346680" progId="Equation.AxMath">
                  <p:embed/>
                </p:oleObj>
              </mc:Choice>
              <mc:Fallback>
                <p:oleObj name="AxMath" r:id="rId2" imgW="138276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54375" y="3006725"/>
                        <a:ext cx="2765425" cy="69215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836B8AB-7EFE-A832-1224-73A2385D0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550511"/>
              </p:ext>
            </p:extLst>
          </p:nvPr>
        </p:nvGraphicFramePr>
        <p:xfrm>
          <a:off x="3422650" y="2317750"/>
          <a:ext cx="29527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76360" imgH="196560" progId="Equation.AxMath">
                  <p:embed/>
                </p:oleObj>
              </mc:Choice>
              <mc:Fallback>
                <p:oleObj name="AxMath" r:id="rId4" imgW="147636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2650" y="2317750"/>
                        <a:ext cx="29527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ED8C83D-70BA-5C6B-0DEF-C1686E617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406584"/>
              </p:ext>
            </p:extLst>
          </p:nvPr>
        </p:nvGraphicFramePr>
        <p:xfrm>
          <a:off x="3749549" y="5259387"/>
          <a:ext cx="21050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52280" imgH="196560" progId="Equation.AxMath">
                  <p:embed/>
                </p:oleObj>
              </mc:Choice>
              <mc:Fallback>
                <p:oleObj name="AxMath" r:id="rId6" imgW="105228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49549" y="5259387"/>
                        <a:ext cx="21050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7A96B16D-86F4-8F3A-4BC6-4BCFF48A2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89585"/>
              </p:ext>
            </p:extLst>
          </p:nvPr>
        </p:nvGraphicFramePr>
        <p:xfrm>
          <a:off x="2829000" y="3831109"/>
          <a:ext cx="1744537" cy="816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46800" imgH="442800" progId="Equation.AxMath">
                  <p:embed/>
                </p:oleObj>
              </mc:Choice>
              <mc:Fallback>
                <p:oleObj name="AxMath" r:id="rId8" imgW="946800" imgH="442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9000" y="3831109"/>
                        <a:ext cx="1744537" cy="816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6A511BD-ADF0-9DC1-13B4-3C539A78F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525628"/>
              </p:ext>
            </p:extLst>
          </p:nvPr>
        </p:nvGraphicFramePr>
        <p:xfrm>
          <a:off x="2949575" y="4670339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78640" imgH="189720" progId="Equation.AxMath">
                  <p:embed/>
                </p:oleObj>
              </mc:Choice>
              <mc:Fallback>
                <p:oleObj name="AxMath" r:id="rId10" imgW="278640" imgH="189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49575" y="4670339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76C3E00-C267-970E-FE36-0374240B79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48615"/>
              </p:ext>
            </p:extLst>
          </p:nvPr>
        </p:nvGraphicFramePr>
        <p:xfrm>
          <a:off x="2984916" y="5846998"/>
          <a:ext cx="2000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00800" imgH="189000" progId="Equation.AxMath">
                  <p:embed/>
                </p:oleObj>
              </mc:Choice>
              <mc:Fallback>
                <p:oleObj name="AxMath" r:id="rId12" imgW="1008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84916" y="5846998"/>
                        <a:ext cx="2000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D386A07E-0EEE-20DC-87EC-0FA4ECA0C8CD}"/>
              </a:ext>
            </a:extLst>
          </p:cNvPr>
          <p:cNvSpPr txBox="1"/>
          <p:nvPr/>
        </p:nvSpPr>
        <p:spPr>
          <a:xfrm>
            <a:off x="4548062" y="3882847"/>
            <a:ext cx="748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自由分子流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(free molecular flow regime)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，平均自由程远大于航天器尺寸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ABC343-9C70-FD7B-0B64-D05C5DB07AA5}"/>
              </a:ext>
            </a:extLst>
          </p:cNvPr>
          <p:cNvSpPr txBox="1"/>
          <p:nvPr/>
        </p:nvSpPr>
        <p:spPr>
          <a:xfrm>
            <a:off x="4548062" y="4233444"/>
            <a:ext cx="748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连续介质流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(continuum flow)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，超低空区域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F966B54-2D79-008F-C718-C8DB88085D57}"/>
              </a:ext>
            </a:extLst>
          </p:cNvPr>
          <p:cNvSpPr txBox="1"/>
          <p:nvPr/>
        </p:nvSpPr>
        <p:spPr>
          <a:xfrm>
            <a:off x="3701269" y="4706950"/>
            <a:ext cx="1410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取先验常数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B3CD3142-7568-BF49-16A2-F1E6C42540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048373"/>
              </p:ext>
            </p:extLst>
          </p:nvPr>
        </p:nvGraphicFramePr>
        <p:xfrm>
          <a:off x="8292582" y="2290178"/>
          <a:ext cx="1266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33240" imgH="190440" progId="Equation.AxMath">
                  <p:embed/>
                </p:oleObj>
              </mc:Choice>
              <mc:Fallback>
                <p:oleObj name="AxMath" r:id="rId14" imgW="6332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92582" y="2290178"/>
                        <a:ext cx="12668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7866B0A8-180B-F297-6BF8-8F1049FB2D71}"/>
              </a:ext>
            </a:extLst>
          </p:cNvPr>
          <p:cNvSpPr txBox="1"/>
          <p:nvPr/>
        </p:nvSpPr>
        <p:spPr>
          <a:xfrm>
            <a:off x="8925994" y="2653715"/>
            <a:ext cx="1350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旋转大气速度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459879DE-C1BF-DDD6-D47A-D061481072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0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8" y="1052513"/>
            <a:ext cx="7284717" cy="196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太阳活动对卫星轨道的影响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太阳爆发引起卫星轨道的剧烈下降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相比于磁暴，太阳爆发持续时间更长，对大气密度影响更久，轨道下降更显著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9BBBAAD0-BB39-4404-335F-84E58EFD1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953" y="845424"/>
            <a:ext cx="3559816" cy="2991807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B2107F31-06A9-4EAA-A7CC-684C634A3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80" y="3121606"/>
            <a:ext cx="5705619" cy="3116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Rectangle 1">
            <a:extLst>
              <a:ext uri="{FF2B5EF4-FFF2-40B4-BE49-F238E27FC236}">
                <a16:creationId xmlns:a16="http://schemas.microsoft.com/office/drawing/2014/main" id="{438F12CD-F589-FE9E-874E-80F1CB866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251" y="6232803"/>
            <a:ext cx="4627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强太阳辐射会使得卫星轨道寿命显著下降</a:t>
            </a:r>
          </a:p>
        </p:txBody>
      </p:sp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778C8407-FDB6-CC0C-E2A3-01897B929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750" y="3640812"/>
            <a:ext cx="4264262" cy="2991806"/>
          </a:xfrm>
          <a:prstGeom prst="rect">
            <a:avLst/>
          </a:prstGeom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6AB8F6B1-71A5-58E0-56A2-E12327D77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4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6E4D828E-D198-BADA-2223-7C15B795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" y="2374773"/>
            <a:ext cx="5162739" cy="3485504"/>
          </a:xfrm>
          <a:prstGeom prst="rect">
            <a:avLst/>
          </a:prstGeom>
        </p:spPr>
      </p:pic>
      <p:pic>
        <p:nvPicPr>
          <p:cNvPr id="8" name="图片 7" descr="QR 代码&#10;&#10;低可信度描述已自动生成">
            <a:extLst>
              <a:ext uri="{FF2B5EF4-FFF2-40B4-BE49-F238E27FC236}">
                <a16:creationId xmlns:a16="http://schemas.microsoft.com/office/drawing/2014/main" id="{2FAD49E5-BF0D-733C-0213-3D489E24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905" y="1107226"/>
            <a:ext cx="4052603" cy="27017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36775D-9F2D-A5DA-E760-5A2686A5C964}"/>
              </a:ext>
            </a:extLst>
          </p:cNvPr>
          <p:cNvSpPr/>
          <p:nvPr/>
        </p:nvSpPr>
        <p:spPr>
          <a:xfrm>
            <a:off x="407987" y="1052513"/>
            <a:ext cx="11376025" cy="168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阻力系数 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8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的不确定性来源：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气体分子成分，表面材料，温度，形状，攻角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948B9E-6FC4-7CB3-C378-F5293811EF17}"/>
              </a:ext>
            </a:extLst>
          </p:cNvPr>
          <p:cNvSpPr txBox="1"/>
          <p:nvPr/>
        </p:nvSpPr>
        <p:spPr>
          <a:xfrm>
            <a:off x="1580020" y="6137654"/>
            <a:ext cx="3744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常见取值范围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2.0~4.0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，通常取值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11BABD-376A-0672-61B5-F6543168C989}"/>
              </a:ext>
            </a:extLst>
          </p:cNvPr>
          <p:cNvSpPr txBox="1"/>
          <p:nvPr/>
        </p:nvSpPr>
        <p:spPr>
          <a:xfrm>
            <a:off x="6741354" y="3666313"/>
            <a:ext cx="5371875" cy="282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计算物理意义的阻力系数，需要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已知特定高度下的气体成分和浓度，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N2, O, He, O2   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需要考虑太阳辐射和地磁水平对大气分子浓度对影响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特点：</a:t>
            </a:r>
            <a:endParaRPr lang="en-GB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物理意义清晰，精度优于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1%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耗时长，对形状不确定目标不适用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大气分子浓度有误差</a:t>
            </a:r>
          </a:p>
        </p:txBody>
      </p:sp>
      <p:pic>
        <p:nvPicPr>
          <p:cNvPr id="12" name="图形 11" descr="眩晕的脸轮廓 纯色填充">
            <a:extLst>
              <a:ext uri="{FF2B5EF4-FFF2-40B4-BE49-F238E27FC236}">
                <a16:creationId xmlns:a16="http://schemas.microsoft.com/office/drawing/2014/main" id="{B0474291-DB15-17FB-10BA-1F11C3979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4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4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旋转大气速度分解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考虑低轨卫星小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，可进一步简化：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问：大椭圆轨道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~ 0.7)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怎么办？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179AC1A-4E46-1371-544E-FBEEABB56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466200"/>
              </p:ext>
            </p:extLst>
          </p:nvPr>
        </p:nvGraphicFramePr>
        <p:xfrm>
          <a:off x="1443509" y="1845678"/>
          <a:ext cx="6826251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412440" imgH="581760" progId="Equation.AxMath">
                  <p:embed/>
                </p:oleObj>
              </mc:Choice>
              <mc:Fallback>
                <p:oleObj name="AxMath" r:id="rId3" imgW="3412440" imgH="581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3509" y="1845678"/>
                        <a:ext cx="6826251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6A5859-DC13-8A19-AB1D-8303B3E33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760244"/>
              </p:ext>
            </p:extLst>
          </p:nvPr>
        </p:nvGraphicFramePr>
        <p:xfrm>
          <a:off x="2077205" y="3240988"/>
          <a:ext cx="51625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581560" imgH="196560" progId="Equation.AxMath">
                  <p:embed/>
                </p:oleObj>
              </mc:Choice>
              <mc:Fallback>
                <p:oleObj name="AxMath" r:id="rId5" imgW="258156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7205" y="3240988"/>
                        <a:ext cx="51625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>
            <a:extLst>
              <a:ext uri="{FF2B5EF4-FFF2-40B4-BE49-F238E27FC236}">
                <a16:creationId xmlns:a16="http://schemas.microsoft.com/office/drawing/2014/main" id="{6A688F53-B94E-4F19-AB67-B0D19C812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285" y="3959455"/>
            <a:ext cx="2843484" cy="241614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8D739E7-2FDC-1C89-9A82-86AC326C8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5902" y="1171719"/>
            <a:ext cx="2762250" cy="2371725"/>
          </a:xfrm>
          <a:prstGeom prst="rect">
            <a:avLst/>
          </a:prstGeom>
        </p:spPr>
      </p:pic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107CE5DB-7367-5239-AE0F-0CA864F42B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597002"/>
              </p:ext>
            </p:extLst>
          </p:nvPr>
        </p:nvGraphicFramePr>
        <p:xfrm>
          <a:off x="2419639" y="4767475"/>
          <a:ext cx="34448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722960" imgH="199800" progId="Equation.AxMath">
                  <p:embed/>
                </p:oleObj>
              </mc:Choice>
              <mc:Fallback>
                <p:oleObj name="AxMath" r:id="rId9" imgW="17229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19639" y="4767475"/>
                        <a:ext cx="34448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51E5030-B67B-62AE-1A16-1C5F35141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7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86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大气阻力摄动分解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耗散作用：轨道变小变圆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F4D56A-3B9A-83EE-1EF5-5F23C38D6AEB}"/>
              </a:ext>
            </a:extLst>
          </p:cNvPr>
          <p:cNvSpPr txBox="1"/>
          <p:nvPr/>
        </p:nvSpPr>
        <p:spPr>
          <a:xfrm>
            <a:off x="2406985" y="4290740"/>
            <a:ext cx="241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不考虑旋转大气时为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7E99DC-2396-F369-CE0A-6AF660F8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110" y="1959707"/>
            <a:ext cx="5612484" cy="38457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526F46-482A-BBD6-02C2-7D2E418EFC5E}"/>
              </a:ext>
            </a:extLst>
          </p:cNvPr>
          <p:cNvSpPr/>
          <p:nvPr/>
        </p:nvSpPr>
        <p:spPr>
          <a:xfrm>
            <a:off x="5539157" y="1052513"/>
            <a:ext cx="5556735" cy="1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摄动运动方程（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Gauss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型）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72F305A-F374-476D-67F9-CF5FC6BD9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10" y="5977304"/>
            <a:ext cx="5700635" cy="537796"/>
          </a:xfrm>
          <a:prstGeom prst="rect">
            <a:avLst/>
          </a:prstGeom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96ECB6A-F956-7AED-242D-447BA8737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439242"/>
              </p:ext>
            </p:extLst>
          </p:nvPr>
        </p:nvGraphicFramePr>
        <p:xfrm>
          <a:off x="601580" y="1804316"/>
          <a:ext cx="4380031" cy="164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466720" imgH="927720" progId="Equation.AxMath">
                  <p:embed/>
                </p:oleObj>
              </mc:Choice>
              <mc:Fallback>
                <p:oleObj name="AxMath" r:id="rId4" imgW="2466720" imgH="927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580" y="1804316"/>
                        <a:ext cx="4380031" cy="164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2B6AAFB-C1B9-81D3-8C1E-5897D45511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57333"/>
              </p:ext>
            </p:extLst>
          </p:nvPr>
        </p:nvGraphicFramePr>
        <p:xfrm>
          <a:off x="775899" y="3560539"/>
          <a:ext cx="1531937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51840" imgH="1114200" progId="Equation.AxMath">
                  <p:embed/>
                </p:oleObj>
              </mc:Choice>
              <mc:Fallback>
                <p:oleObj name="AxMath" r:id="rId6" imgW="951840" imgH="1114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5899" y="3560539"/>
                        <a:ext cx="1531937" cy="179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EFF5694-BBF8-0AB2-106D-83686324A2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321089"/>
              </p:ext>
            </p:extLst>
          </p:nvPr>
        </p:nvGraphicFramePr>
        <p:xfrm>
          <a:off x="3992115" y="1933781"/>
          <a:ext cx="444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22480" imgH="189000" progId="Equation.AxMath">
                  <p:embed/>
                </p:oleObj>
              </mc:Choice>
              <mc:Fallback>
                <p:oleObj name="AxMath" r:id="rId8" imgW="2224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92115" y="1933781"/>
                        <a:ext cx="4445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A09806A8-FA1A-9872-E727-A1CC60235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45091"/>
              </p:ext>
            </p:extLst>
          </p:nvPr>
        </p:nvGraphicFramePr>
        <p:xfrm>
          <a:off x="10060891" y="2068133"/>
          <a:ext cx="444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22480" imgH="189000" progId="Equation.AxMath">
                  <p:embed/>
                </p:oleObj>
              </mc:Choice>
              <mc:Fallback>
                <p:oleObj name="AxMath" r:id="rId10" imgW="222480" imgH="1890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EFF5694-BBF8-0AB2-106D-83686324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060891" y="2068133"/>
                        <a:ext cx="4445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50FB396-B515-4857-9CD5-AA451C53D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401655"/>
              </p:ext>
            </p:extLst>
          </p:nvPr>
        </p:nvGraphicFramePr>
        <p:xfrm>
          <a:off x="11634542" y="6137275"/>
          <a:ext cx="444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22480" imgH="189000" progId="Equation.AxMath">
                  <p:embed/>
                </p:oleObj>
              </mc:Choice>
              <mc:Fallback>
                <p:oleObj name="AxMath" r:id="rId11" imgW="222480" imgH="1890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A09806A8-FA1A-9872-E727-A1CC602359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634542" y="6137275"/>
                        <a:ext cx="4445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1DC8DE12-2F5F-560C-E690-FD7D25791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349830"/>
              </p:ext>
            </p:extLst>
          </p:nvPr>
        </p:nvGraphicFramePr>
        <p:xfrm>
          <a:off x="11006455" y="2660527"/>
          <a:ext cx="11811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90400" imgH="189000" progId="Equation.AxMath">
                  <p:embed/>
                </p:oleObj>
              </mc:Choice>
              <mc:Fallback>
                <p:oleObj name="AxMath" r:id="rId12" imgW="590400" imgH="1890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A09806A8-FA1A-9872-E727-A1CC602359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006455" y="2660527"/>
                        <a:ext cx="11811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640C3C73-C846-EFC0-BD76-9F9BF5C12467}"/>
              </a:ext>
            </a:extLst>
          </p:cNvPr>
          <p:cNvSpPr/>
          <p:nvPr/>
        </p:nvSpPr>
        <p:spPr>
          <a:xfrm>
            <a:off x="6761285" y="3103685"/>
            <a:ext cx="386861" cy="346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3AF1B4-F994-DF31-B6D8-79448DA70EC0}"/>
              </a:ext>
            </a:extLst>
          </p:cNvPr>
          <p:cNvSpPr/>
          <p:nvPr/>
        </p:nvSpPr>
        <p:spPr>
          <a:xfrm>
            <a:off x="6989883" y="3700472"/>
            <a:ext cx="386861" cy="346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106291B4-1EAB-182D-0F24-5C625FBCB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989103"/>
              </p:ext>
            </p:extLst>
          </p:nvPr>
        </p:nvGraphicFramePr>
        <p:xfrm>
          <a:off x="2447925" y="3611563"/>
          <a:ext cx="527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63520" imgH="224280" progId="Equation.AxMath">
                  <p:embed/>
                </p:oleObj>
              </mc:Choice>
              <mc:Fallback>
                <p:oleObj name="AxMath" r:id="rId14" imgW="263520" imgH="2242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EFF5694-BBF8-0AB2-106D-83686324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47925" y="3611563"/>
                        <a:ext cx="527050" cy="44767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965BC17-67B2-7203-3754-55F6318F66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0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3923A50-4D2F-19EB-6F8F-D8D068A11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075727"/>
              </p:ext>
            </p:extLst>
          </p:nvPr>
        </p:nvGraphicFramePr>
        <p:xfrm>
          <a:off x="800927" y="1829912"/>
          <a:ext cx="6357830" cy="435600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24098">
                  <a:extLst>
                    <a:ext uri="{9D8B030D-6E8A-4147-A177-3AD203B41FA5}">
                      <a16:colId xmlns:a16="http://schemas.microsoft.com/office/drawing/2014/main" val="3364313488"/>
                    </a:ext>
                  </a:extLst>
                </a:gridCol>
                <a:gridCol w="1333433">
                  <a:extLst>
                    <a:ext uri="{9D8B030D-6E8A-4147-A177-3AD203B41FA5}">
                      <a16:colId xmlns:a16="http://schemas.microsoft.com/office/drawing/2014/main" val="2421647308"/>
                    </a:ext>
                  </a:extLst>
                </a:gridCol>
                <a:gridCol w="1333433">
                  <a:extLst>
                    <a:ext uri="{9D8B030D-6E8A-4147-A177-3AD203B41FA5}">
                      <a16:colId xmlns:a16="http://schemas.microsoft.com/office/drawing/2014/main" val="4247012350"/>
                    </a:ext>
                  </a:extLst>
                </a:gridCol>
                <a:gridCol w="1333433">
                  <a:extLst>
                    <a:ext uri="{9D8B030D-6E8A-4147-A177-3AD203B41FA5}">
                      <a16:colId xmlns:a16="http://schemas.microsoft.com/office/drawing/2014/main" val="2946884418"/>
                    </a:ext>
                  </a:extLst>
                </a:gridCol>
                <a:gridCol w="1333433">
                  <a:extLst>
                    <a:ext uri="{9D8B030D-6E8A-4147-A177-3AD203B41FA5}">
                      <a16:colId xmlns:a16="http://schemas.microsoft.com/office/drawing/2014/main" val="4116726330"/>
                    </a:ext>
                  </a:extLst>
                </a:gridCol>
              </a:tblGrid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km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km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 km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 km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3062140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400" kern="100" baseline="-25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b="1" kern="100" baseline="30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</a:t>
                      </a:r>
                      <a:r>
                        <a:rPr lang="en-US" sz="1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896520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400" kern="100" baseline="-25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899151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i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altLang="zh-CN" sz="1400" i="1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zh-CN" alt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 4)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3922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zh-CN" sz="1400" kern="100" baseline="-25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)~O(10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4444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i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i="1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lm</a:t>
                      </a:r>
                      <a:r>
                        <a:rPr lang="en-US" sz="1400" i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10)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651897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i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i="1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lm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 10)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861874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月球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)~O(10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723022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太阳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41372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其他大行星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478920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大气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)~O(10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)~O(10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9910808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光压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062899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潮汐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863273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96CC9777-DEDC-CCA8-3A1E-AB40B5DFD9C1}"/>
              </a:ext>
            </a:extLst>
          </p:cNvPr>
          <p:cNvGrpSpPr/>
          <p:nvPr/>
        </p:nvGrpSpPr>
        <p:grpSpPr>
          <a:xfrm>
            <a:off x="8639469" y="1269362"/>
            <a:ext cx="2379406" cy="1682725"/>
            <a:chOff x="9650412" y="2361733"/>
            <a:chExt cx="2286000" cy="1490156"/>
          </a:xfrm>
        </p:grpSpPr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5B9B1B1D-A13C-6357-B8E3-C1D61673ED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9850028"/>
                </p:ext>
              </p:extLst>
            </p:nvPr>
          </p:nvGraphicFramePr>
          <p:xfrm>
            <a:off x="9650412" y="2361733"/>
            <a:ext cx="16764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676400" imgH="533400" progId="Equation.DSMT4">
                    <p:embed/>
                  </p:oleObj>
                </mc:Choice>
                <mc:Fallback>
                  <p:oleObj r:id="rId2" imgW="1676400" imgH="5334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0412" y="2361733"/>
                          <a:ext cx="1676400" cy="533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7A81EA2A-3F81-1500-659A-6BC1C865A8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7061532"/>
                </p:ext>
              </p:extLst>
            </p:nvPr>
          </p:nvGraphicFramePr>
          <p:xfrm>
            <a:off x="9650415" y="2898392"/>
            <a:ext cx="2133527" cy="533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133600" imgH="533400" progId="Equation.DSMT4">
                    <p:embed/>
                  </p:oleObj>
                </mc:Choice>
                <mc:Fallback>
                  <p:oleObj r:id="rId4" imgW="2133600" imgH="5334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0415" y="2898392"/>
                          <a:ext cx="2133527" cy="5334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939AAB82-7ECE-4D4B-9ACF-F7DBB6D8B4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0070803"/>
                </p:ext>
              </p:extLst>
            </p:nvPr>
          </p:nvGraphicFramePr>
          <p:xfrm>
            <a:off x="9650412" y="3432789"/>
            <a:ext cx="22860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2311400" imgH="431800" progId="Equation.DSMT4">
                    <p:embed/>
                  </p:oleObj>
                </mc:Choice>
                <mc:Fallback>
                  <p:oleObj r:id="rId6" imgW="2311400" imgH="4318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0412" y="3432789"/>
                          <a:ext cx="2286000" cy="419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D1D516B-811D-0D6A-9C0B-D6EEA87E9EAC}"/>
              </a:ext>
            </a:extLst>
          </p:cNvPr>
          <p:cNvSpPr txBox="1"/>
          <p:nvPr/>
        </p:nvSpPr>
        <p:spPr>
          <a:xfrm>
            <a:off x="7807831" y="3053418"/>
            <a:ext cx="404268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在二阶精度要求下，需考虑：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非球形摄动（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阶以内）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大气阻力摄动（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300km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附近）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5980C5-20DF-66F2-3893-012B70872749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影响低轨道目标的摄动量级对比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997522-AA7D-8C41-E336-FA1E7E7EF7CB}"/>
              </a:ext>
            </a:extLst>
          </p:cNvPr>
          <p:cNvSpPr txBox="1"/>
          <p:nvPr/>
        </p:nvSpPr>
        <p:spPr>
          <a:xfrm>
            <a:off x="7710534" y="4654673"/>
            <a:ext cx="4042681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120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轨道预报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天后，比较半长轴与二体运动初始值之间的差异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/>
              <a:t>300</a:t>
            </a:r>
            <a:r>
              <a:rPr kumimoji="1" lang="zh-CN" altLang="en-US" dirty="0"/>
              <a:t> </a:t>
            </a:r>
            <a:r>
              <a:rPr kumimoji="1" lang="en-US" altLang="zh-CN" dirty="0"/>
              <a:t>km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△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</a:t>
            </a:r>
            <a:r>
              <a:rPr kumimoji="1" lang="zh-CN" altLang="en-US" dirty="0"/>
              <a:t> </a:t>
            </a:r>
            <a:r>
              <a:rPr kumimoji="1" lang="en-US" altLang="zh-CN" dirty="0"/>
              <a:t>6000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m,</a:t>
            </a:r>
            <a:r>
              <a:rPr kumimoji="1" lang="zh-CN" altLang="en-US" dirty="0"/>
              <a:t> </a:t>
            </a:r>
            <a:r>
              <a:rPr kumimoji="1" lang="en-US" altLang="zh-CN" dirty="0"/>
              <a:t>   900m/d</a:t>
            </a:r>
          </a:p>
          <a:p>
            <a:pPr algn="ctr"/>
            <a:r>
              <a:rPr kumimoji="1" lang="en-US" altLang="zh-CN" dirty="0"/>
              <a:t>500</a:t>
            </a:r>
            <a:r>
              <a:rPr kumimoji="1" lang="zh-CN" altLang="en-US" dirty="0"/>
              <a:t> </a:t>
            </a:r>
            <a:r>
              <a:rPr kumimoji="1" lang="en-US" altLang="zh-CN" dirty="0"/>
              <a:t>km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△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</a:t>
            </a:r>
            <a:r>
              <a:rPr kumimoji="1" lang="zh-CN" altLang="en-US" dirty="0"/>
              <a:t> </a:t>
            </a:r>
            <a:r>
              <a:rPr kumimoji="1" lang="en-US" altLang="zh-CN" dirty="0"/>
              <a:t>60</a:t>
            </a:r>
            <a:r>
              <a:rPr kumimoji="1" lang="zh-CN" altLang="en-US" dirty="0"/>
              <a:t> </a:t>
            </a:r>
            <a:r>
              <a:rPr kumimoji="1" lang="en-US" altLang="zh-CN" dirty="0"/>
              <a:t>m,</a:t>
            </a:r>
            <a:r>
              <a:rPr kumimoji="1" lang="zh-CN" altLang="en-US" dirty="0"/>
              <a:t>        </a:t>
            </a:r>
            <a:r>
              <a:rPr kumimoji="1" lang="en-US" altLang="zh-CN" dirty="0"/>
              <a:t>10m/d</a:t>
            </a:r>
          </a:p>
          <a:p>
            <a:pPr algn="ctr"/>
            <a:r>
              <a:rPr kumimoji="1" lang="en-US" altLang="zh-CN" dirty="0"/>
              <a:t>700</a:t>
            </a:r>
            <a:r>
              <a:rPr kumimoji="1" lang="zh-CN" altLang="en-US" dirty="0"/>
              <a:t> </a:t>
            </a:r>
            <a:r>
              <a:rPr kumimoji="1" lang="en-US" altLang="zh-CN" dirty="0"/>
              <a:t>km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△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 3</a:t>
            </a:r>
            <a:r>
              <a:rPr kumimoji="1" lang="zh-CN" altLang="en-US" dirty="0"/>
              <a:t> </a:t>
            </a:r>
            <a:r>
              <a:rPr kumimoji="1" lang="en-US" altLang="zh-CN" dirty="0"/>
              <a:t>m,</a:t>
            </a:r>
            <a:r>
              <a:rPr kumimoji="1" lang="zh-CN" altLang="en-US" dirty="0"/>
              <a:t>          </a:t>
            </a:r>
            <a:r>
              <a:rPr kumimoji="1" lang="en-US" altLang="zh-CN" dirty="0"/>
              <a:t>0.5m/d</a:t>
            </a: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C5D1B1DB-F4F8-6436-0747-2FBC06B47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71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大气阻力摄动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低轨目标非引力摄动中最大的摄动项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大气阻力摄动是耗散的，几乎是决定低轨目标轨道寿命的唯一因素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时空变化最复杂、最不精确的摄动项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建模困难：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描述中性大气分子与物体表面相互作用的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系数不确定</a:t>
            </a:r>
            <a:endParaRPr lang="en-US" altLang="zh-CN" sz="2000" b="1" baseline="-25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目标形状、瞬时迎风面积（目标姿态）的不确定性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目标质量的不确定性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上层大气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(upper atmosphere)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密度不准确（分布、环境扰动）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B6B9647-F639-2E3E-A16D-FCA3FC8C02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209341"/>
              </p:ext>
            </p:extLst>
          </p:nvPr>
        </p:nvGraphicFramePr>
        <p:xfrm>
          <a:off x="8774753" y="3196651"/>
          <a:ext cx="2765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82760" imgH="346680" progId="Equation.AxMath">
                  <p:embed/>
                </p:oleObj>
              </mc:Choice>
              <mc:Fallback>
                <p:oleObj name="AxMath" r:id="rId2" imgW="13827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C9B34064-98DF-61B4-6E66-8669DC8FDB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74753" y="3196651"/>
                        <a:ext cx="2765425" cy="69215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BAA3658A-87B9-3B29-D4AC-EF2BCE20F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3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E76855A1-83C2-838D-A471-BA7AB1DE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16" y="1798243"/>
            <a:ext cx="6856497" cy="47345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DAD9D5-392A-EB10-2F27-7199F3DAA68E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随高度的指数衰减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5D36DC-A095-DC32-272E-28AE8E125CFD}"/>
              </a:ext>
            </a:extLst>
          </p:cNvPr>
          <p:cNvSpPr txBox="1"/>
          <p:nvPr/>
        </p:nvSpPr>
        <p:spPr>
          <a:xfrm>
            <a:off x="9276851" y="5324780"/>
            <a:ext cx="2702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80km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热层大气下限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13783A-27D7-BFC1-6167-8EF805017CC6}"/>
              </a:ext>
            </a:extLst>
          </p:cNvPr>
          <p:cNvSpPr txBox="1"/>
          <p:nvPr/>
        </p:nvSpPr>
        <p:spPr>
          <a:xfrm>
            <a:off x="9276851" y="5026824"/>
            <a:ext cx="2702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120km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指数趋势变化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39A6CD58-047E-1C3B-A4E2-380C1852E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5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15948</TotalTime>
  <Words>2033</Words>
  <Application>Microsoft Office PowerPoint</Application>
  <PresentationFormat>宽屏</PresentationFormat>
  <Paragraphs>334</Paragraphs>
  <Slides>30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等线</vt:lpstr>
      <vt:lpstr>华文行楷</vt:lpstr>
      <vt:lpstr>微软雅黑</vt:lpstr>
      <vt:lpstr>微软雅黑</vt:lpstr>
      <vt:lpstr>Arial</vt:lpstr>
      <vt:lpstr>Calibri</vt:lpstr>
      <vt:lpstr>Times New Roman</vt:lpstr>
      <vt:lpstr>Wingdings</vt:lpstr>
      <vt:lpstr>数学物理科学部 模板</vt:lpstr>
      <vt:lpstr>Equation.DSMT4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孤立型磁暴</vt:lpstr>
      <vt:lpstr>多次爆发磁暴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586</cp:revision>
  <dcterms:created xsi:type="dcterms:W3CDTF">2022-10-24T14:28:29Z</dcterms:created>
  <dcterms:modified xsi:type="dcterms:W3CDTF">2024-07-26T10:59:32Z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